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"/>
  </p:notesMasterIdLst>
  <p:sldIdLst>
    <p:sldId id="256" r:id="rId2"/>
  </p:sldIdLst>
  <p:sldSz cx="7772400" cy="100584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244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C231"/>
    <a:srgbClr val="6E8E3F"/>
    <a:srgbClr val="9F2064"/>
    <a:srgbClr val="ED744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95" autoAdjust="0"/>
    <p:restoredTop sz="96327" autoAdjust="0"/>
  </p:normalViewPr>
  <p:slideViewPr>
    <p:cSldViewPr snapToGrid="0">
      <p:cViewPr varScale="1">
        <p:scale>
          <a:sx n="84" d="100"/>
          <a:sy n="84" d="100"/>
        </p:scale>
        <p:origin x="3424" y="192"/>
      </p:cViewPr>
      <p:guideLst>
        <p:guide orient="horz" pos="3168"/>
        <p:guide pos="24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2190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E90F0B3F-2536-43D2-82C8-9D9DB87EE7A6}" type="datetimeFigureOut">
              <a:rPr lang="en-US" smtClean="0"/>
              <a:t>8/15/23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3938" y="1162050"/>
            <a:ext cx="242252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11558D1E-BEFB-4CB9-A68C-99729AEAD8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291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1" y="1646133"/>
            <a:ext cx="6606541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2" y="5282990"/>
            <a:ext cx="5829299" cy="2428451"/>
          </a:xfrm>
        </p:spPr>
        <p:txBody>
          <a:bodyPr/>
          <a:lstStyle>
            <a:lvl1pPr marL="0" indent="0" algn="ctr">
              <a:buNone/>
              <a:defRPr sz="2039"/>
            </a:lvl1pPr>
            <a:lvl2pPr marL="388641" indent="0" algn="ctr">
              <a:buNone/>
              <a:defRPr sz="1700"/>
            </a:lvl2pPr>
            <a:lvl3pPr marL="777283" indent="0" algn="ctr">
              <a:buNone/>
              <a:defRPr sz="1529"/>
            </a:lvl3pPr>
            <a:lvl4pPr marL="1165927" indent="0" algn="ctr">
              <a:buNone/>
              <a:defRPr sz="1360"/>
            </a:lvl4pPr>
            <a:lvl5pPr marL="1554568" indent="0" algn="ctr">
              <a:buNone/>
              <a:defRPr sz="1360"/>
            </a:lvl5pPr>
            <a:lvl6pPr marL="1943210" indent="0" algn="ctr">
              <a:buNone/>
              <a:defRPr sz="1360"/>
            </a:lvl6pPr>
            <a:lvl7pPr marL="2331851" indent="0" algn="ctr">
              <a:buNone/>
              <a:defRPr sz="1360"/>
            </a:lvl7pPr>
            <a:lvl8pPr marL="2720493" indent="0" algn="ctr">
              <a:buNone/>
              <a:defRPr sz="1360"/>
            </a:lvl8pPr>
            <a:lvl9pPr marL="3109134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16E6E-B935-4586-A455-B9F06E2323F7}" type="datetimeFigureOut">
              <a:rPr lang="en-US" smtClean="0"/>
              <a:t>8/15/23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EFD26-E116-4467-ADB4-D062BF6735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23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16E6E-B935-4586-A455-B9F06E2323F7}" type="datetimeFigureOut">
              <a:rPr lang="en-US" smtClean="0"/>
              <a:t>8/15/23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EFD26-E116-4467-ADB4-D062BF6735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543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5" y="535519"/>
            <a:ext cx="1675923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9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16E6E-B935-4586-A455-B9F06E2323F7}" type="datetimeFigureOut">
              <a:rPr lang="en-US" smtClean="0"/>
              <a:t>8/15/23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EFD26-E116-4467-ADB4-D062BF6735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510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16E6E-B935-4586-A455-B9F06E2323F7}" type="datetimeFigureOut">
              <a:rPr lang="en-US" smtClean="0"/>
              <a:t>8/15/23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EFD26-E116-4467-ADB4-D062BF6735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14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8" y="2507618"/>
            <a:ext cx="6703694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8" y="6731215"/>
            <a:ext cx="6703694" cy="2200274"/>
          </a:xfrm>
        </p:spPr>
        <p:txBody>
          <a:bodyPr/>
          <a:lstStyle>
            <a:lvl1pPr marL="0" indent="0">
              <a:buNone/>
              <a:defRPr sz="2039">
                <a:solidFill>
                  <a:schemeClr val="tx1"/>
                </a:solidFill>
              </a:defRPr>
            </a:lvl1pPr>
            <a:lvl2pPr marL="38864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83" indent="0">
              <a:buNone/>
              <a:defRPr sz="1529">
                <a:solidFill>
                  <a:schemeClr val="tx1">
                    <a:tint val="75000"/>
                  </a:schemeClr>
                </a:solidFill>
              </a:defRPr>
            </a:lvl3pPr>
            <a:lvl4pPr marL="116592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568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21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85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49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9134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16E6E-B935-4586-A455-B9F06E2323F7}" type="datetimeFigureOut">
              <a:rPr lang="en-US" smtClean="0"/>
              <a:t>8/15/23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EFD26-E116-4467-ADB4-D062BF6735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579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4" y="2677584"/>
            <a:ext cx="3303271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1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16E6E-B935-4586-A455-B9F06E2323F7}" type="datetimeFigureOut">
              <a:rPr lang="en-US" smtClean="0"/>
              <a:t>8/15/23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EFD26-E116-4467-ADB4-D062BF6735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284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8" y="535521"/>
            <a:ext cx="6703694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90" cy="1208404"/>
          </a:xfrm>
        </p:spPr>
        <p:txBody>
          <a:bodyPr anchor="b"/>
          <a:lstStyle>
            <a:lvl1pPr marL="0" indent="0">
              <a:buNone/>
              <a:defRPr sz="2039" b="1"/>
            </a:lvl1pPr>
            <a:lvl2pPr marL="388641" indent="0">
              <a:buNone/>
              <a:defRPr sz="1700" b="1"/>
            </a:lvl2pPr>
            <a:lvl3pPr marL="777283" indent="0">
              <a:buNone/>
              <a:defRPr sz="1529" b="1"/>
            </a:lvl3pPr>
            <a:lvl4pPr marL="1165927" indent="0">
              <a:buNone/>
              <a:defRPr sz="1360" b="1"/>
            </a:lvl4pPr>
            <a:lvl5pPr marL="1554568" indent="0">
              <a:buNone/>
              <a:defRPr sz="1360" b="1"/>
            </a:lvl5pPr>
            <a:lvl6pPr marL="1943210" indent="0">
              <a:buNone/>
              <a:defRPr sz="1360" b="1"/>
            </a:lvl6pPr>
            <a:lvl7pPr marL="2331851" indent="0">
              <a:buNone/>
              <a:defRPr sz="1360" b="1"/>
            </a:lvl7pPr>
            <a:lvl8pPr marL="2720493" indent="0">
              <a:buNone/>
              <a:defRPr sz="1360" b="1"/>
            </a:lvl8pPr>
            <a:lvl9pPr marL="3109134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90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81" y="2465706"/>
            <a:ext cx="3304281" cy="1208404"/>
          </a:xfrm>
        </p:spPr>
        <p:txBody>
          <a:bodyPr anchor="b"/>
          <a:lstStyle>
            <a:lvl1pPr marL="0" indent="0">
              <a:buNone/>
              <a:defRPr sz="2039" b="1"/>
            </a:lvl1pPr>
            <a:lvl2pPr marL="388641" indent="0">
              <a:buNone/>
              <a:defRPr sz="1700" b="1"/>
            </a:lvl2pPr>
            <a:lvl3pPr marL="777283" indent="0">
              <a:buNone/>
              <a:defRPr sz="1529" b="1"/>
            </a:lvl3pPr>
            <a:lvl4pPr marL="1165927" indent="0">
              <a:buNone/>
              <a:defRPr sz="1360" b="1"/>
            </a:lvl4pPr>
            <a:lvl5pPr marL="1554568" indent="0">
              <a:buNone/>
              <a:defRPr sz="1360" b="1"/>
            </a:lvl5pPr>
            <a:lvl6pPr marL="1943210" indent="0">
              <a:buNone/>
              <a:defRPr sz="1360" b="1"/>
            </a:lvl6pPr>
            <a:lvl7pPr marL="2331851" indent="0">
              <a:buNone/>
              <a:defRPr sz="1360" b="1"/>
            </a:lvl7pPr>
            <a:lvl8pPr marL="2720493" indent="0">
              <a:buNone/>
              <a:defRPr sz="1360" b="1"/>
            </a:lvl8pPr>
            <a:lvl9pPr marL="3109134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81" y="3674110"/>
            <a:ext cx="3304281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16E6E-B935-4586-A455-B9F06E2323F7}" type="datetimeFigureOut">
              <a:rPr lang="en-US" smtClean="0"/>
              <a:t>8/15/23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EFD26-E116-4467-ADB4-D062BF6735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230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16E6E-B935-4586-A455-B9F06E2323F7}" type="datetimeFigureOut">
              <a:rPr lang="en-US" smtClean="0"/>
              <a:t>8/15/23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EFD26-E116-4467-ADB4-D062BF6735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268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16E6E-B935-4586-A455-B9F06E2323F7}" type="datetimeFigureOut">
              <a:rPr lang="en-US" smtClean="0"/>
              <a:t>8/15/23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EFD26-E116-4467-ADB4-D062BF6735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761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4" y="670560"/>
            <a:ext cx="2506802" cy="2346960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1" y="1448228"/>
            <a:ext cx="3934779" cy="7147983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39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4" y="3017522"/>
            <a:ext cx="2506802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41" indent="0">
              <a:buNone/>
              <a:defRPr sz="1189"/>
            </a:lvl2pPr>
            <a:lvl3pPr marL="777283" indent="0">
              <a:buNone/>
              <a:defRPr sz="1021"/>
            </a:lvl3pPr>
            <a:lvl4pPr marL="1165927" indent="0">
              <a:buNone/>
              <a:defRPr sz="850"/>
            </a:lvl4pPr>
            <a:lvl5pPr marL="1554568" indent="0">
              <a:buNone/>
              <a:defRPr sz="850"/>
            </a:lvl5pPr>
            <a:lvl6pPr marL="1943210" indent="0">
              <a:buNone/>
              <a:defRPr sz="850"/>
            </a:lvl6pPr>
            <a:lvl7pPr marL="2331851" indent="0">
              <a:buNone/>
              <a:defRPr sz="850"/>
            </a:lvl7pPr>
            <a:lvl8pPr marL="2720493" indent="0">
              <a:buNone/>
              <a:defRPr sz="850"/>
            </a:lvl8pPr>
            <a:lvl9pPr marL="3109134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16E6E-B935-4586-A455-B9F06E2323F7}" type="datetimeFigureOut">
              <a:rPr lang="en-US" smtClean="0"/>
              <a:t>8/15/23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EFD26-E116-4467-ADB4-D062BF6735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37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4" y="670560"/>
            <a:ext cx="2506802" cy="2346960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1" y="1448228"/>
            <a:ext cx="3934779" cy="7147983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641" indent="0">
              <a:buNone/>
              <a:defRPr sz="2381"/>
            </a:lvl2pPr>
            <a:lvl3pPr marL="777283" indent="0">
              <a:buNone/>
              <a:defRPr sz="2039"/>
            </a:lvl3pPr>
            <a:lvl4pPr marL="1165927" indent="0">
              <a:buNone/>
              <a:defRPr sz="1700"/>
            </a:lvl4pPr>
            <a:lvl5pPr marL="1554568" indent="0">
              <a:buNone/>
              <a:defRPr sz="1700"/>
            </a:lvl5pPr>
            <a:lvl6pPr marL="1943210" indent="0">
              <a:buNone/>
              <a:defRPr sz="1700"/>
            </a:lvl6pPr>
            <a:lvl7pPr marL="2331851" indent="0">
              <a:buNone/>
              <a:defRPr sz="1700"/>
            </a:lvl7pPr>
            <a:lvl8pPr marL="2720493" indent="0">
              <a:buNone/>
              <a:defRPr sz="1700"/>
            </a:lvl8pPr>
            <a:lvl9pPr marL="3109134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4" y="3017522"/>
            <a:ext cx="2506802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41" indent="0">
              <a:buNone/>
              <a:defRPr sz="1189"/>
            </a:lvl2pPr>
            <a:lvl3pPr marL="777283" indent="0">
              <a:buNone/>
              <a:defRPr sz="1021"/>
            </a:lvl3pPr>
            <a:lvl4pPr marL="1165927" indent="0">
              <a:buNone/>
              <a:defRPr sz="850"/>
            </a:lvl4pPr>
            <a:lvl5pPr marL="1554568" indent="0">
              <a:buNone/>
              <a:defRPr sz="850"/>
            </a:lvl5pPr>
            <a:lvl6pPr marL="1943210" indent="0">
              <a:buNone/>
              <a:defRPr sz="850"/>
            </a:lvl6pPr>
            <a:lvl7pPr marL="2331851" indent="0">
              <a:buNone/>
              <a:defRPr sz="850"/>
            </a:lvl7pPr>
            <a:lvl8pPr marL="2720493" indent="0">
              <a:buNone/>
              <a:defRPr sz="850"/>
            </a:lvl8pPr>
            <a:lvl9pPr marL="3109134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16E6E-B935-4586-A455-B9F06E2323F7}" type="datetimeFigureOut">
              <a:rPr lang="en-US" smtClean="0"/>
              <a:t>8/15/23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EFD26-E116-4467-ADB4-D062BF6735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159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4" y="535521"/>
            <a:ext cx="6703694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4" y="2677584"/>
            <a:ext cx="6703694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51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316E6E-B935-4586-A455-B9F06E2323F7}" type="datetimeFigureOut">
              <a:rPr lang="en-US" smtClean="0"/>
              <a:t>8/15/23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9" y="9322651"/>
            <a:ext cx="2623184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7" y="9322651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8EFD26-E116-4467-ADB4-D062BF6735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53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77283" rtl="0" eaLnBrk="1" latinLnBrk="0" hangingPunct="1">
        <a:lnSpc>
          <a:spcPct val="90000"/>
        </a:lnSpc>
        <a:spcBef>
          <a:spcPct val="0"/>
        </a:spcBef>
        <a:buNone/>
        <a:defRPr sz="373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21" indent="-194321" algn="l" defTabSz="777283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582962" indent="-194321" algn="l" defTabSz="777283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39" kern="1200">
          <a:solidFill>
            <a:schemeClr val="tx1"/>
          </a:solidFill>
          <a:latin typeface="+mn-lt"/>
          <a:ea typeface="+mn-ea"/>
          <a:cs typeface="+mn-cs"/>
        </a:defRPr>
      </a:lvl2pPr>
      <a:lvl3pPr marL="971604" indent="-194321" algn="l" defTabSz="777283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248" indent="-194321" algn="l" defTabSz="777283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29" kern="1200">
          <a:solidFill>
            <a:schemeClr val="tx1"/>
          </a:solidFill>
          <a:latin typeface="+mn-lt"/>
          <a:ea typeface="+mn-ea"/>
          <a:cs typeface="+mn-cs"/>
        </a:defRPr>
      </a:lvl4pPr>
      <a:lvl5pPr marL="1748889" indent="-194321" algn="l" defTabSz="777283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29" kern="1200">
          <a:solidFill>
            <a:schemeClr val="tx1"/>
          </a:solidFill>
          <a:latin typeface="+mn-lt"/>
          <a:ea typeface="+mn-ea"/>
          <a:cs typeface="+mn-cs"/>
        </a:defRPr>
      </a:lvl5pPr>
      <a:lvl6pPr marL="2137531" indent="-194321" algn="l" defTabSz="777283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29" kern="1200">
          <a:solidFill>
            <a:schemeClr val="tx1"/>
          </a:solidFill>
          <a:latin typeface="+mn-lt"/>
          <a:ea typeface="+mn-ea"/>
          <a:cs typeface="+mn-cs"/>
        </a:defRPr>
      </a:lvl6pPr>
      <a:lvl7pPr marL="2526172" indent="-194321" algn="l" defTabSz="777283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29" kern="1200">
          <a:solidFill>
            <a:schemeClr val="tx1"/>
          </a:solidFill>
          <a:latin typeface="+mn-lt"/>
          <a:ea typeface="+mn-ea"/>
          <a:cs typeface="+mn-cs"/>
        </a:defRPr>
      </a:lvl7pPr>
      <a:lvl8pPr marL="2914814" indent="-194321" algn="l" defTabSz="777283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29" kern="1200">
          <a:solidFill>
            <a:schemeClr val="tx1"/>
          </a:solidFill>
          <a:latin typeface="+mn-lt"/>
          <a:ea typeface="+mn-ea"/>
          <a:cs typeface="+mn-cs"/>
        </a:defRPr>
      </a:lvl8pPr>
      <a:lvl9pPr marL="3303455" indent="-194321" algn="l" defTabSz="777283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2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83" rtl="0" eaLnBrk="1" latinLnBrk="0" hangingPunct="1">
        <a:defRPr sz="1529" kern="1200">
          <a:solidFill>
            <a:schemeClr val="tx1"/>
          </a:solidFill>
          <a:latin typeface="+mn-lt"/>
          <a:ea typeface="+mn-ea"/>
          <a:cs typeface="+mn-cs"/>
        </a:defRPr>
      </a:lvl1pPr>
      <a:lvl2pPr marL="388641" algn="l" defTabSz="777283" rtl="0" eaLnBrk="1" latinLnBrk="0" hangingPunct="1">
        <a:defRPr sz="1529" kern="1200">
          <a:solidFill>
            <a:schemeClr val="tx1"/>
          </a:solidFill>
          <a:latin typeface="+mn-lt"/>
          <a:ea typeface="+mn-ea"/>
          <a:cs typeface="+mn-cs"/>
        </a:defRPr>
      </a:lvl2pPr>
      <a:lvl3pPr marL="777283" algn="l" defTabSz="777283" rtl="0" eaLnBrk="1" latinLnBrk="0" hangingPunct="1">
        <a:defRPr sz="1529" kern="1200">
          <a:solidFill>
            <a:schemeClr val="tx1"/>
          </a:solidFill>
          <a:latin typeface="+mn-lt"/>
          <a:ea typeface="+mn-ea"/>
          <a:cs typeface="+mn-cs"/>
        </a:defRPr>
      </a:lvl3pPr>
      <a:lvl4pPr marL="1165927" algn="l" defTabSz="777283" rtl="0" eaLnBrk="1" latinLnBrk="0" hangingPunct="1">
        <a:defRPr sz="1529" kern="1200">
          <a:solidFill>
            <a:schemeClr val="tx1"/>
          </a:solidFill>
          <a:latin typeface="+mn-lt"/>
          <a:ea typeface="+mn-ea"/>
          <a:cs typeface="+mn-cs"/>
        </a:defRPr>
      </a:lvl4pPr>
      <a:lvl5pPr marL="1554568" algn="l" defTabSz="777283" rtl="0" eaLnBrk="1" latinLnBrk="0" hangingPunct="1">
        <a:defRPr sz="1529" kern="1200">
          <a:solidFill>
            <a:schemeClr val="tx1"/>
          </a:solidFill>
          <a:latin typeface="+mn-lt"/>
          <a:ea typeface="+mn-ea"/>
          <a:cs typeface="+mn-cs"/>
        </a:defRPr>
      </a:lvl5pPr>
      <a:lvl6pPr marL="1943210" algn="l" defTabSz="777283" rtl="0" eaLnBrk="1" latinLnBrk="0" hangingPunct="1">
        <a:defRPr sz="1529" kern="1200">
          <a:solidFill>
            <a:schemeClr val="tx1"/>
          </a:solidFill>
          <a:latin typeface="+mn-lt"/>
          <a:ea typeface="+mn-ea"/>
          <a:cs typeface="+mn-cs"/>
        </a:defRPr>
      </a:lvl6pPr>
      <a:lvl7pPr marL="2331851" algn="l" defTabSz="777283" rtl="0" eaLnBrk="1" latinLnBrk="0" hangingPunct="1">
        <a:defRPr sz="1529" kern="1200">
          <a:solidFill>
            <a:schemeClr val="tx1"/>
          </a:solidFill>
          <a:latin typeface="+mn-lt"/>
          <a:ea typeface="+mn-ea"/>
          <a:cs typeface="+mn-cs"/>
        </a:defRPr>
      </a:lvl7pPr>
      <a:lvl8pPr marL="2720493" algn="l" defTabSz="777283" rtl="0" eaLnBrk="1" latinLnBrk="0" hangingPunct="1">
        <a:defRPr sz="1529" kern="1200">
          <a:solidFill>
            <a:schemeClr val="tx1"/>
          </a:solidFill>
          <a:latin typeface="+mn-lt"/>
          <a:ea typeface="+mn-ea"/>
          <a:cs typeface="+mn-cs"/>
        </a:defRPr>
      </a:lvl8pPr>
      <a:lvl9pPr marL="3109134" algn="l" defTabSz="777283" rtl="0" eaLnBrk="1" latinLnBrk="0" hangingPunct="1">
        <a:defRPr sz="152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Group 83"/>
          <p:cNvGrpSpPr/>
          <p:nvPr/>
        </p:nvGrpSpPr>
        <p:grpSpPr>
          <a:xfrm>
            <a:off x="721339" y="417094"/>
            <a:ext cx="3094179" cy="9641305"/>
            <a:chOff x="2550110" y="80318"/>
            <a:chExt cx="2390958" cy="7615879"/>
          </a:xfrm>
        </p:grpSpPr>
        <p:sp>
          <p:nvSpPr>
            <p:cNvPr id="85" name="Rectangle 33"/>
            <p:cNvSpPr>
              <a:spLocks noChangeArrowheads="1"/>
            </p:cNvSpPr>
            <p:nvPr/>
          </p:nvSpPr>
          <p:spPr bwMode="auto">
            <a:xfrm>
              <a:off x="2600843" y="80318"/>
              <a:ext cx="2286000" cy="7615879"/>
            </a:xfrm>
            <a:prstGeom prst="rect">
              <a:avLst/>
            </a:prstGeom>
            <a:ln w="69850" cmpd="tri">
              <a:solidFill>
                <a:srgbClr val="FEC231"/>
              </a:solidFill>
              <a:prstDash val="solid"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118334" tIns="59167" rIns="118334" bIns="59167" numCol="1" anchor="ctr" anchorCtr="0" compatLnSpc="1">
              <a:prstTxWarp prst="textNoShape">
                <a:avLst/>
              </a:prstTxWarp>
            </a:bodyPr>
            <a:lstStyle/>
            <a:p>
              <a:pPr defTabSz="1183275" eaLnBrk="0" fontAlgn="base" hangingPunct="0">
                <a:spcBef>
                  <a:spcPct val="0"/>
                </a:spcBef>
                <a:spcAft>
                  <a:spcPts val="1036"/>
                </a:spcAft>
              </a:pPr>
              <a:endParaRPr lang="en-US" altLang="en-US" sz="1423" dirty="0">
                <a:solidFill>
                  <a:srgbClr val="9F2064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2593963" y="1124538"/>
              <a:ext cx="2286000" cy="1086574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 algn="ctr"/>
              <a:r>
                <a:rPr lang="en-US" sz="1423" dirty="0">
                  <a:latin typeface="Franklin Gothic Book" panose="020B0503020102020204" pitchFamily="34" charset="0"/>
                </a:rPr>
                <a:t>It’s a great activity for both you and your furry friend. Your heart — and your pooch — will thank you! Take your pup out a walk around your community and remember to clean up your pet’s waste.</a:t>
              </a: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2550110" y="149942"/>
              <a:ext cx="2390958" cy="6252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329" b="1" dirty="0">
                  <a:ln w="0">
                    <a:noFill/>
                  </a:ln>
                  <a:solidFill>
                    <a:srgbClr val="6E8E3F"/>
                  </a:solidFill>
                  <a:latin typeface="Franklin Gothic Medium Cond" panose="020B0606030402020204" pitchFamily="34" charset="0"/>
                </a:rPr>
                <a:t>Tips for Getting More </a:t>
              </a:r>
            </a:p>
            <a:p>
              <a:pPr algn="ctr"/>
              <a:r>
                <a:rPr lang="en-US" sz="2329" b="1" dirty="0">
                  <a:ln w="0">
                    <a:noFill/>
                  </a:ln>
                  <a:solidFill>
                    <a:srgbClr val="6E8E3F"/>
                  </a:solidFill>
                  <a:latin typeface="Franklin Gothic Medium Cond" panose="020B0606030402020204" pitchFamily="34" charset="0"/>
                </a:rPr>
                <a:t>Physical Activity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2701765" y="2179576"/>
              <a:ext cx="2084162" cy="28692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rtlCol="0">
              <a:spAutoFit/>
            </a:bodyPr>
            <a:lstStyle/>
            <a:p>
              <a:pPr lvl="0" algn="ctr"/>
              <a:r>
                <a:rPr lang="en-US" sz="1813" b="1" dirty="0">
                  <a:solidFill>
                    <a:srgbClr val="9F2064"/>
                  </a:solidFill>
                  <a:latin typeface="Franklin Gothic Book" panose="020B0503020102020204" pitchFamily="34" charset="0"/>
                </a:rPr>
                <a:t>Take your child for a walk</a:t>
              </a:r>
              <a:r>
                <a:rPr lang="en-US" sz="1813" b="1" dirty="0">
                  <a:latin typeface="Franklin Gothic Book" panose="020B0503020102020204" pitchFamily="34" charset="0"/>
                </a:rPr>
                <a:t> 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3371962" y="3149524"/>
              <a:ext cx="854148" cy="28692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rtlCol="0">
              <a:spAutoFit/>
            </a:bodyPr>
            <a:lstStyle/>
            <a:p>
              <a:pPr lvl="0" algn="ctr"/>
              <a:r>
                <a:rPr lang="en-US" sz="1813" b="1" dirty="0">
                  <a:solidFill>
                    <a:srgbClr val="9F2064"/>
                  </a:solidFill>
                  <a:latin typeface="Franklin Gothic Book" panose="020B0503020102020204" pitchFamily="34" charset="0"/>
                </a:rPr>
                <a:t>Mall walk</a:t>
              </a: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3269669" y="4286026"/>
              <a:ext cx="1058729" cy="28692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rtlCol="0">
              <a:spAutoFit/>
            </a:bodyPr>
            <a:lstStyle/>
            <a:p>
              <a:pPr lvl="0" algn="ctr"/>
              <a:r>
                <a:rPr lang="en-US" sz="1813" b="1" dirty="0">
                  <a:solidFill>
                    <a:srgbClr val="9F2064"/>
                  </a:solidFill>
                  <a:latin typeface="Franklin Gothic Book" panose="020B0503020102020204" pitchFamily="34" charset="0"/>
                </a:rPr>
                <a:t>Join a team</a:t>
              </a:r>
              <a:r>
                <a:rPr lang="en-US" sz="1813" b="1" dirty="0">
                  <a:latin typeface="Franklin Gothic Book" panose="020B0503020102020204" pitchFamily="34" charset="0"/>
                </a:rPr>
                <a:t> </a:t>
              </a: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3212244" y="5253417"/>
              <a:ext cx="1173580" cy="28692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813" b="1" dirty="0">
                  <a:solidFill>
                    <a:srgbClr val="9F2064"/>
                  </a:solidFill>
                  <a:latin typeface="Franklin Gothic Book" panose="020B0503020102020204" pitchFamily="34" charset="0"/>
                </a:rPr>
                <a:t>Walk and talk</a:t>
              </a: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3044297" y="867725"/>
              <a:ext cx="1509471" cy="28692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13" b="1" dirty="0">
                  <a:ln w="0">
                    <a:noFill/>
                  </a:ln>
                  <a:solidFill>
                    <a:srgbClr val="9F2064"/>
                  </a:solidFill>
                  <a:latin typeface="Franklin Gothic Book" panose="020B0503020102020204" pitchFamily="34" charset="0"/>
                </a:rPr>
                <a:t>Get out the leash</a:t>
              </a:r>
            </a:p>
          </p:txBody>
        </p:sp>
        <p:sp>
          <p:nvSpPr>
            <p:cNvPr id="94" name="Rectangle 93"/>
            <p:cNvSpPr/>
            <p:nvPr/>
          </p:nvSpPr>
          <p:spPr>
            <a:xfrm>
              <a:off x="2602901" y="2435448"/>
              <a:ext cx="2286000" cy="7481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 algn="ctr"/>
              <a:r>
                <a:rPr lang="en-US" sz="1423" dirty="0">
                  <a:latin typeface="Franklin Gothic Book" panose="020B0503020102020204" pitchFamily="34" charset="0"/>
                </a:rPr>
                <a:t>It’s a great way to get some quality time with your family. Go exploring in different neighborhoods or turn your walk into a scavenger hunt! </a:t>
              </a:r>
              <a:endParaRPr lang="en-US" sz="1423" dirty="0">
                <a:solidFill>
                  <a:srgbClr val="415B5C"/>
                </a:solidFill>
                <a:latin typeface="Franklin Gothic Book" panose="020B0503020102020204" pitchFamily="34" charset="0"/>
                <a:ea typeface="FangSong" panose="02010609060101010101" pitchFamily="49" charset="-122"/>
                <a:cs typeface="Tahoma" panose="020B0604030504040204" pitchFamily="34" charset="0"/>
              </a:endParaRPr>
            </a:p>
          </p:txBody>
        </p:sp>
        <p:sp>
          <p:nvSpPr>
            <p:cNvPr id="95" name="Rectangle 94"/>
            <p:cNvSpPr/>
            <p:nvPr/>
          </p:nvSpPr>
          <p:spPr>
            <a:xfrm>
              <a:off x="2609168" y="4538011"/>
              <a:ext cx="2286000" cy="7481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 algn="ctr"/>
              <a:r>
                <a:rPr lang="en-US" sz="1423" dirty="0">
                  <a:latin typeface="Franklin Gothic Book" panose="020B0503020102020204" pitchFamily="34" charset="0"/>
                </a:rPr>
                <a:t>Pick a sport or activity you love and round up some friends. Team sports are fun ways to stay motivated and accountable.</a:t>
              </a: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2606704" y="5510097"/>
              <a:ext cx="2286000" cy="91737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 algn="ctr"/>
              <a:r>
                <a:rPr lang="en-US" sz="1423" dirty="0">
                  <a:latin typeface="Franklin Gothic Book" panose="020B0503020102020204" pitchFamily="34" charset="0"/>
                </a:rPr>
                <a:t>Even if you’re glued to your phone for work calls, you don’t have to be glued to your seat. Make it a habit to talk and walk. You can also try to have walking meetings. </a:t>
              </a:r>
              <a:endParaRPr lang="en-US" sz="1423" dirty="0">
                <a:solidFill>
                  <a:srgbClr val="415B5C"/>
                </a:solidFill>
                <a:latin typeface="Franklin Gothic Book" panose="020B0503020102020204" pitchFamily="34" charset="0"/>
                <a:ea typeface="FangSong" panose="02010609060101010101" pitchFamily="49" charset="-122"/>
                <a:cs typeface="Tahoma" panose="020B0604030504040204" pitchFamily="34" charset="0"/>
              </a:endParaRP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2611881" y="3396650"/>
              <a:ext cx="2286000" cy="91737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 algn="ctr"/>
              <a:r>
                <a:rPr lang="en-US" sz="1423" dirty="0">
                  <a:latin typeface="Franklin Gothic Book" panose="020B0503020102020204" pitchFamily="34" charset="0"/>
                </a:rPr>
                <a:t>Is it too hot (or too cold) to walk outside? Join one of Active Iowa’s mall walking clubs and take a brisk stroll around the inside of the mall with friends and family. </a:t>
              </a:r>
            </a:p>
          </p:txBody>
        </p:sp>
      </p:grpSp>
      <p:pic>
        <p:nvPicPr>
          <p:cNvPr id="59" name="Picture 5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875" y="8769779"/>
            <a:ext cx="1501953" cy="1134436"/>
          </a:xfrm>
          <a:prstGeom prst="rect">
            <a:avLst/>
          </a:prstGeom>
        </p:spPr>
      </p:pic>
      <p:grpSp>
        <p:nvGrpSpPr>
          <p:cNvPr id="75" name="Group 74"/>
          <p:cNvGrpSpPr/>
          <p:nvPr/>
        </p:nvGrpSpPr>
        <p:grpSpPr>
          <a:xfrm>
            <a:off x="4293286" y="417094"/>
            <a:ext cx="2990697" cy="9641306"/>
            <a:chOff x="7624147" y="98205"/>
            <a:chExt cx="2310993" cy="7616952"/>
          </a:xfrm>
        </p:grpSpPr>
        <p:sp>
          <p:nvSpPr>
            <p:cNvPr id="76" name="Rectangle 33"/>
            <p:cNvSpPr>
              <a:spLocks noChangeArrowheads="1"/>
            </p:cNvSpPr>
            <p:nvPr/>
          </p:nvSpPr>
          <p:spPr bwMode="auto">
            <a:xfrm>
              <a:off x="7632025" y="98205"/>
              <a:ext cx="2278533" cy="7616952"/>
            </a:xfrm>
            <a:prstGeom prst="rect">
              <a:avLst/>
            </a:prstGeom>
            <a:ln w="69850" cmpd="tri">
              <a:solidFill>
                <a:srgbClr val="FEC231"/>
              </a:solidFill>
              <a:prstDash val="solid"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118334" tIns="59167" rIns="118334" bIns="59167" numCol="1" anchor="ctr" anchorCtr="0" compatLnSpc="1">
              <a:prstTxWarp prst="textNoShape">
                <a:avLst/>
              </a:prstTxWarp>
            </a:bodyPr>
            <a:lstStyle/>
            <a:p>
              <a:pPr defTabSz="1183209" eaLnBrk="0" fontAlgn="base" hangingPunct="0">
                <a:spcBef>
                  <a:spcPct val="0"/>
                </a:spcBef>
                <a:spcAft>
                  <a:spcPts val="1035"/>
                </a:spcAft>
              </a:pPr>
              <a:endParaRPr lang="en-US" altLang="en-US" sz="1424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8024159" y="150951"/>
              <a:ext cx="1390695" cy="28683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812" b="1" dirty="0">
                  <a:solidFill>
                    <a:srgbClr val="9F2064"/>
                  </a:solidFill>
                  <a:latin typeface="Franklin Gothic Book" panose="020B0503020102020204" pitchFamily="34" charset="0"/>
                </a:rPr>
                <a:t>Tune into fitness</a:t>
              </a: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8132998" y="1117475"/>
              <a:ext cx="1209105" cy="28683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812" b="1" dirty="0">
                  <a:solidFill>
                    <a:srgbClr val="9F2064"/>
                  </a:solidFill>
                  <a:latin typeface="Franklin Gothic Book" panose="020B0503020102020204" pitchFamily="34" charset="0"/>
                </a:rPr>
                <a:t>Park and walk</a:t>
              </a: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8132998" y="2234413"/>
              <a:ext cx="1247702" cy="28683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812" b="1" dirty="0">
                  <a:solidFill>
                    <a:srgbClr val="9F2064"/>
                  </a:solidFill>
                  <a:latin typeface="Franklin Gothic Book" panose="020B0503020102020204" pitchFamily="34" charset="0"/>
                </a:rPr>
                <a:t>Take the stairs</a:t>
              </a: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8081554" y="4931596"/>
              <a:ext cx="1360423" cy="28683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812" b="1" dirty="0">
                  <a:solidFill>
                    <a:srgbClr val="9F2064"/>
                  </a:solidFill>
                  <a:latin typeface="Franklin Gothic Book" panose="020B0503020102020204" pitchFamily="34" charset="0"/>
                </a:rPr>
                <a:t>Divide your time</a:t>
              </a: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8146787" y="3974961"/>
              <a:ext cx="1213910" cy="28683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812" b="1" dirty="0">
                  <a:solidFill>
                    <a:srgbClr val="9F2064"/>
                  </a:solidFill>
                  <a:latin typeface="Franklin Gothic Book" panose="020B0503020102020204" pitchFamily="34" charset="0"/>
                </a:rPr>
                <a:t>Skip the cake </a:t>
              </a:r>
            </a:p>
          </p:txBody>
        </p:sp>
        <p:sp>
          <p:nvSpPr>
            <p:cNvPr id="83" name="Rectangle 82"/>
            <p:cNvSpPr/>
            <p:nvPr/>
          </p:nvSpPr>
          <p:spPr>
            <a:xfrm>
              <a:off x="7656605" y="416757"/>
              <a:ext cx="2278535" cy="74876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 algn="ctr"/>
              <a:r>
                <a:rPr lang="en-US" sz="1424" dirty="0">
                  <a:latin typeface="Franklin Gothic Book" panose="020B0503020102020204" pitchFamily="34" charset="0"/>
                </a:rPr>
                <a:t>Walk, jog in place or use the treadmill at home or at the gym while you watch your favorite television show.  </a:t>
              </a: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7639489" y="1355152"/>
              <a:ext cx="2278535" cy="91811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 algn="ctr"/>
              <a:r>
                <a:rPr lang="en-US" sz="1424" dirty="0">
                  <a:latin typeface="Franklin Gothic Book" panose="020B0503020102020204" pitchFamily="34" charset="0"/>
                </a:rPr>
                <a:t>Spare yourself the stress of finding the perfect spot and gain more energy by parking far away and walking farther to your destination.</a:t>
              </a:r>
            </a:p>
            <a:p>
              <a:pPr lvl="0" algn="ctr"/>
              <a:r>
                <a:rPr lang="en-US" sz="1424" dirty="0">
                  <a:latin typeface="Franklin Gothic Book" panose="020B0503020102020204" pitchFamily="34" charset="0"/>
                </a:rPr>
                <a:t>time. </a:t>
              </a:r>
            </a:p>
          </p:txBody>
        </p:sp>
        <p:sp>
          <p:nvSpPr>
            <p:cNvPr id="109" name="Rectangle 108"/>
            <p:cNvSpPr/>
            <p:nvPr/>
          </p:nvSpPr>
          <p:spPr>
            <a:xfrm>
              <a:off x="7624147" y="2484626"/>
              <a:ext cx="2278535" cy="74876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 algn="ctr"/>
              <a:r>
                <a:rPr lang="en-US" sz="1424" dirty="0">
                  <a:latin typeface="Franklin Gothic Book" panose="020B0503020102020204" pitchFamily="34" charset="0"/>
                </a:rPr>
                <a:t>Take the stairs instead of the elevator. You may huff and puff at first, but over time, your body will thank you. </a:t>
              </a:r>
            </a:p>
          </p:txBody>
        </p:sp>
        <p:sp>
          <p:nvSpPr>
            <p:cNvPr id="110" name="Rectangle 109"/>
            <p:cNvSpPr/>
            <p:nvPr/>
          </p:nvSpPr>
          <p:spPr>
            <a:xfrm>
              <a:off x="7632997" y="3435603"/>
              <a:ext cx="2278535" cy="57940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 algn="ctr"/>
              <a:r>
                <a:rPr lang="en-US" sz="1424" dirty="0">
                  <a:latin typeface="Franklin Gothic Book" panose="020B0503020102020204" pitchFamily="34" charset="0"/>
                </a:rPr>
                <a:t>Do it in a ballroom, at a club or even in your living room. You’ll burn calories and gain a new hobby. </a:t>
              </a:r>
            </a:p>
          </p:txBody>
        </p:sp>
        <p:sp>
          <p:nvSpPr>
            <p:cNvPr id="111" name="Rectangle 110"/>
            <p:cNvSpPr/>
            <p:nvPr/>
          </p:nvSpPr>
          <p:spPr>
            <a:xfrm>
              <a:off x="7632026" y="5174080"/>
              <a:ext cx="2278535" cy="125681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 algn="ctr"/>
              <a:r>
                <a:rPr lang="en-US" sz="1424" dirty="0">
                  <a:latin typeface="Franklin Gothic Book" panose="020B0503020102020204" pitchFamily="34" charset="0"/>
                </a:rPr>
                <a:t>Is 30 minutes of physical activity too much at one time?  Break up your 30 minutes into three 10-minute segments throughout the day.  To reap the benefits of physical activity, you should be active for at least 10 minutes at a time. </a:t>
              </a:r>
            </a:p>
          </p:txBody>
        </p:sp>
        <p:sp>
          <p:nvSpPr>
            <p:cNvPr id="112" name="Rectangle 111"/>
            <p:cNvSpPr/>
            <p:nvPr/>
          </p:nvSpPr>
          <p:spPr>
            <a:xfrm>
              <a:off x="7643670" y="4214843"/>
              <a:ext cx="2278535" cy="74876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 algn="ctr"/>
              <a:r>
                <a:rPr lang="en-US" sz="1424" dirty="0">
                  <a:latin typeface="Franklin Gothic Book" panose="020B0503020102020204" pitchFamily="34" charset="0"/>
                </a:rPr>
                <a:t>Say goodbye to pie and take a walk after dinner. You’ll get a reward that’s sweeter than dessert: more family time.</a:t>
              </a: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8431767" y="3191794"/>
              <a:ext cx="679047" cy="28683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lvl="0" algn="ctr"/>
              <a:r>
                <a:rPr lang="en-US" sz="1812" b="1" dirty="0">
                  <a:solidFill>
                    <a:srgbClr val="9F2064"/>
                  </a:solidFill>
                  <a:latin typeface="Franklin Gothic Book" panose="020B0503020102020204" pitchFamily="34" charset="0"/>
                </a:rPr>
                <a:t>Dance!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47444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594</TotalTime>
  <Words>379</Words>
  <Application>Microsoft Macintosh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Franklin Gothic Book</vt:lpstr>
      <vt:lpstr>Franklin Gothic Medium Cond</vt:lpstr>
      <vt:lpstr>Times New Roman</vt:lpstr>
      <vt:lpstr>Office Theme</vt:lpstr>
      <vt:lpstr>PowerPoint Presentation</vt:lpstr>
    </vt:vector>
  </TitlesOfParts>
  <Company>University of Iowa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Pieper, Felicia J</dc:creator>
  <cp:lastModifiedBy>Gant, Melissa</cp:lastModifiedBy>
  <cp:revision>65</cp:revision>
  <cp:lastPrinted>2016-11-29T18:49:29Z</cp:lastPrinted>
  <dcterms:created xsi:type="dcterms:W3CDTF">2016-11-03T16:18:04Z</dcterms:created>
  <dcterms:modified xsi:type="dcterms:W3CDTF">2023-08-15T18:05:41Z</dcterms:modified>
</cp:coreProperties>
</file>